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80" r:id="rId3"/>
    <p:sldId id="295" r:id="rId4"/>
    <p:sldId id="281" r:id="rId5"/>
    <p:sldId id="294" r:id="rId6"/>
    <p:sldId id="288" r:id="rId7"/>
    <p:sldId id="297" r:id="rId8"/>
    <p:sldId id="298" r:id="rId9"/>
    <p:sldId id="299" r:id="rId10"/>
    <p:sldId id="300" r:id="rId11"/>
    <p:sldId id="285" r:id="rId12"/>
    <p:sldId id="296" r:id="rId13"/>
    <p:sldId id="27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Tw Cen MT Condensed" panose="020B0606020104020203" pitchFamily="34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782D313-B699-4EE8-9455-B513215E7236}">
          <p14:sldIdLst>
            <p14:sldId id="256"/>
          </p14:sldIdLst>
        </p14:section>
        <p14:section name="Introduction" id="{8D9BF46E-96E8-42CA-9303-55576DAA6E91}">
          <p14:sldIdLst>
            <p14:sldId id="280"/>
            <p14:sldId id="295"/>
            <p14:sldId id="281"/>
          </p14:sldIdLst>
        </p14:section>
        <p14:section name="Culture" id="{E08BFD22-AFD1-438F-9402-E28565E8AA2C}">
          <p14:sldIdLst>
            <p14:sldId id="294"/>
            <p14:sldId id="288"/>
            <p14:sldId id="297"/>
            <p14:sldId id="298"/>
            <p14:sldId id="299"/>
            <p14:sldId id="300"/>
          </p14:sldIdLst>
        </p14:section>
        <p14:section name="Activity" id="{E53C5714-3AF7-4BC0-A953-2A9AEB731EB8}">
          <p14:sldIdLst>
            <p14:sldId id="285"/>
          </p14:sldIdLst>
        </p14:section>
        <p14:section name="End" id="{4C2BE98F-D44E-4A0F-A37C-F067FD63CF3E}">
          <p14:sldIdLst>
            <p14:sldId id="29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75089" autoAdjust="0"/>
  </p:normalViewPr>
  <p:slideViewPr>
    <p:cSldViewPr snapToGrid="0">
      <p:cViewPr varScale="1">
        <p:scale>
          <a:sx n="93" d="100"/>
          <a:sy n="93" d="100"/>
        </p:scale>
        <p:origin x="64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76ADA-9228-4460-817D-69C1EB8099BC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7D959-F8FC-4C23-A880-C5149A88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9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6A61-FD19-443C-B60F-0C1E65C2DD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03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Associated</a:t>
            </a:r>
            <a:r>
              <a:rPr lang="en-US" baseline="0" dirty="0"/>
              <a:t> Electric</a:t>
            </a:r>
          </a:p>
          <a:p>
            <a:r>
              <a:rPr lang="en-US" baseline="0" dirty="0"/>
              <a:t>Based in Springfield Missouri [click to </a:t>
            </a:r>
            <a:r>
              <a:rPr lang="en-US" baseline="0" dirty="0" err="1"/>
              <a:t>annimate</a:t>
            </a:r>
            <a:r>
              <a:rPr lang="en-US" baseline="0" dirty="0"/>
              <a:t>], serving one million members or 4 million people in Missouri, Southern Iowa and North Eastern Oklahoma</a:t>
            </a:r>
          </a:p>
          <a:p>
            <a:r>
              <a:rPr lang="en-US" baseline="0" dirty="0"/>
              <a:t>Own or Operate 2 Coal Fire Generating Stations, 3 Combined Cycle natural gas Plants, 4 simple cycle gas/oil plants.</a:t>
            </a:r>
          </a:p>
          <a:p>
            <a:r>
              <a:rPr lang="en-US" baseline="0" dirty="0"/>
              <a:t>Hydro Electric power from SPA, 5 wind farms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7D959-F8FC-4C23-A880-C5149A888F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25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7D959-F8FC-4C23-A880-C5149A888F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83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7D959-F8FC-4C23-A880-C5149A888F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72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7D959-F8FC-4C23-A880-C5149A888F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44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7D959-F8FC-4C23-A880-C5149A888F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59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7D959-F8FC-4C23-A880-C5149A888F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79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7D959-F8FC-4C23-A880-C5149A888F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93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7D959-F8FC-4C23-A880-C5149A888F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17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F26-DDD3-4B59-9976-889F83336BBB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CF5E-E135-4B99-A239-2DC6B517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0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F26-DDD3-4B59-9976-889F83336BBB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CF5E-E135-4B99-A239-2DC6B517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72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F26-DDD3-4B59-9976-889F83336BBB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CF5E-E135-4B99-A239-2DC6B517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44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F26-DDD3-4B59-9976-889F83336BBB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CF5E-E135-4B99-A239-2DC6B517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3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F26-DDD3-4B59-9976-889F83336BBB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CF5E-E135-4B99-A239-2DC6B517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87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F26-DDD3-4B59-9976-889F83336BBB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CF5E-E135-4B99-A239-2DC6B517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F26-DDD3-4B59-9976-889F83336BBB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CF5E-E135-4B99-A239-2DC6B517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4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F26-DDD3-4B59-9976-889F83336BBB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CF5E-E135-4B99-A239-2DC6B517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40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F26-DDD3-4B59-9976-889F83336BBB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CF5E-E135-4B99-A239-2DC6B517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42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F26-DDD3-4B59-9976-889F83336BBB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CF5E-E135-4B99-A239-2DC6B517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4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F26-DDD3-4B59-9976-889F83336BBB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4CF5E-E135-4B99-A239-2DC6B5173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75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w Cen MT Condensed" panose="020B0606020104020203" pitchFamily="34" charset="0"/>
              </a:defRPr>
            </a:lvl1pPr>
          </a:lstStyle>
          <a:p>
            <a:fld id="{DC0C4F26-DDD3-4B59-9976-889F83336BBB}" type="datetimeFigureOut">
              <a:rPr lang="en-US" smtClean="0"/>
              <a:pPr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w Cen MT Condensed" panose="020B06060201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w Cen MT Condensed" panose="020B0606020104020203" pitchFamily="34" charset="0"/>
              </a:defRPr>
            </a:lvl1pPr>
          </a:lstStyle>
          <a:p>
            <a:fld id="{1E04CF5E-E135-4B99-A239-2DC6B517396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1" y="5830094"/>
            <a:ext cx="888179" cy="87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09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w Cen MT Condensed" panose="020B0606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w Cen MT Condensed" panose="020B0606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w Cen MT Condensed" panose="020B0606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w Cen MT Condensed" panose="020B0606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w Cen MT Condensed" panose="020B0606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w Cen MT Condensed" panose="020B0606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://bit.ly/2ejaw8x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35" y="5884252"/>
            <a:ext cx="10104930" cy="9737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75" y="187816"/>
            <a:ext cx="6285450" cy="16143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3" y="259391"/>
            <a:ext cx="2285000" cy="17753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607" y="259391"/>
            <a:ext cx="2448882" cy="19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</a:t>
            </a:r>
          </a:p>
        </p:txBody>
      </p:sp>
      <p:pic>
        <p:nvPicPr>
          <p:cNvPr id="1026" name="Picture 2" descr="Image result for raspberry 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4246"/>
            <a:ext cx="8296275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30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– </a:t>
            </a:r>
            <a:r>
              <a:rPr lang="en-US" dirty="0">
                <a:hlinkClick r:id="rId2"/>
              </a:rPr>
              <a:t>http://bit.ly/2ejaw8x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213339" y="1825625"/>
            <a:ext cx="5181600" cy="4351338"/>
          </a:xfrm>
        </p:spPr>
        <p:txBody>
          <a:bodyPr/>
          <a:lstStyle/>
          <a:p>
            <a:r>
              <a:rPr lang="en-US" dirty="0"/>
              <a:t>Get into groups of 4</a:t>
            </a:r>
          </a:p>
          <a:p>
            <a:r>
              <a:rPr lang="en-US" dirty="0"/>
              <a:t>Number your selves 1-4</a:t>
            </a:r>
          </a:p>
          <a:p>
            <a:r>
              <a:rPr lang="en-US" dirty="0"/>
              <a:t>Number 1: go the this web site</a:t>
            </a:r>
          </a:p>
          <a:p>
            <a:r>
              <a:rPr lang="en-US" dirty="0"/>
              <a:t>Number 2: come up and get supplies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097864" cy="5097864"/>
          </a:xfrm>
        </p:spPr>
      </p:pic>
    </p:spTree>
    <p:extLst>
      <p:ext uri="{BB962C8B-B14F-4D97-AF65-F5344CB8AC3E}">
        <p14:creationId xmlns:p14="http://schemas.microsoft.com/office/powerpoint/2010/main" val="291626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Forum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42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35" y="5884252"/>
            <a:ext cx="10104930" cy="9737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75" y="187816"/>
            <a:ext cx="6285450" cy="1614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3" y="259391"/>
            <a:ext cx="2285000" cy="1775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607" y="259391"/>
            <a:ext cx="2448882" cy="19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2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Culture at AECI</a:t>
            </a:r>
          </a:p>
          <a:p>
            <a:r>
              <a:rPr lang="en-US" dirty="0"/>
              <a:t>Activity</a:t>
            </a:r>
          </a:p>
          <a:p>
            <a:r>
              <a:rPr lang="en-US" dirty="0"/>
              <a:t>Open forum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87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AECI?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94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21" y="967389"/>
            <a:ext cx="5523274" cy="563844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825422" y="277969"/>
            <a:ext cx="3860083" cy="6096000"/>
            <a:chOff x="7825422" y="277969"/>
            <a:chExt cx="3860083" cy="6096000"/>
          </a:xfrm>
        </p:grpSpPr>
        <p:pic>
          <p:nvPicPr>
            <p:cNvPr id="8" name="Picture 5" descr="C:\Users\agentorange1537\Desktop\DesignFixionFiles\images\DesignFixion_Slide2_0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5422" y="277969"/>
              <a:ext cx="3857625" cy="1619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7" descr="C:\Users\agentorange1537\Desktop\DesignFixionFiles\images\DesignFixion_Slide2_1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8555" y="2221069"/>
              <a:ext cx="2266950" cy="415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485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 like to work at AECI</a:t>
            </a:r>
          </a:p>
        </p:txBody>
      </p:sp>
    </p:spTree>
    <p:extLst>
      <p:ext uri="{BB962C8B-B14F-4D97-AF65-F5344CB8AC3E}">
        <p14:creationId xmlns:p14="http://schemas.microsoft.com/office/powerpoint/2010/main" val="425047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443" y="0"/>
            <a:ext cx="6036557" cy="3316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1511" y="1883249"/>
            <a:ext cx="8886018" cy="49747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320" y="2321169"/>
            <a:ext cx="6566679" cy="453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1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994" y="1963857"/>
            <a:ext cx="4980005" cy="4894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Craftsmanship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50" y="0"/>
            <a:ext cx="7562850" cy="3295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48000"/>
            <a:ext cx="71056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1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507253"/>
            <a:ext cx="7134329" cy="53507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553288" y="937947"/>
            <a:ext cx="7576661" cy="570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3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4652" b="12674"/>
          <a:stretch/>
        </p:blipFill>
        <p:spPr>
          <a:xfrm>
            <a:off x="-2197611" y="2559870"/>
            <a:ext cx="6800127" cy="42981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075" y="2456272"/>
            <a:ext cx="6419850" cy="4505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119" y="0"/>
            <a:ext cx="5059974" cy="68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4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nergy Systems Fonts">
      <a:majorFont>
        <a:latin typeface="Tw Cen MT Condensed Extra Bold"/>
        <a:ea typeface=""/>
        <a:cs typeface=""/>
      </a:majorFont>
      <a:minorFont>
        <a:latin typeface="Tw Cen MT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126</Words>
  <Application>Microsoft Office PowerPoint</Application>
  <PresentationFormat>Widescreen</PresentationFormat>
  <Paragraphs>31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Arial</vt:lpstr>
      <vt:lpstr>Tw Cen MT Condensed</vt:lpstr>
      <vt:lpstr>Office Theme</vt:lpstr>
      <vt:lpstr>PowerPoint Presentation</vt:lpstr>
      <vt:lpstr>Agenda</vt:lpstr>
      <vt:lpstr>What is AECI?</vt:lpstr>
      <vt:lpstr>PowerPoint Presentation</vt:lpstr>
      <vt:lpstr>Culture</vt:lpstr>
      <vt:lpstr>Create</vt:lpstr>
      <vt:lpstr>Craftsmanship</vt:lpstr>
      <vt:lpstr>Community</vt:lpstr>
      <vt:lpstr>Communication</vt:lpstr>
      <vt:lpstr>Change</vt:lpstr>
      <vt:lpstr>Community – http://bit.ly/2ejaw8x</vt:lpstr>
      <vt:lpstr>Open Forum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Lazzaro, Chris</dc:creator>
  <cp:lastModifiedBy>Moore, John</cp:lastModifiedBy>
  <cp:revision>87</cp:revision>
  <dcterms:created xsi:type="dcterms:W3CDTF">2013-10-31T23:24:40Z</dcterms:created>
  <dcterms:modified xsi:type="dcterms:W3CDTF">2016-11-08T19:08:47Z</dcterms:modified>
</cp:coreProperties>
</file>